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4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5CB092-FB1D-4667-AD20-0AAEBEC53BB0}" v="3" dt="2022-06-02T11:31:42.5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75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hu Vasudevan" userId="066940fd2ce73a72" providerId="LiveId" clId="{215CB092-FB1D-4667-AD20-0AAEBEC53BB0}"/>
    <pc:docChg chg="custSel modSld">
      <pc:chgData name="Madhu Vasudevan" userId="066940fd2ce73a72" providerId="LiveId" clId="{215CB092-FB1D-4667-AD20-0AAEBEC53BB0}" dt="2022-06-02T11:31:42.521" v="9"/>
      <pc:docMkLst>
        <pc:docMk/>
      </pc:docMkLst>
      <pc:sldChg chg="addSp delSp modSp mod">
        <pc:chgData name="Madhu Vasudevan" userId="066940fd2ce73a72" providerId="LiveId" clId="{215CB092-FB1D-4667-AD20-0AAEBEC53BB0}" dt="2022-06-02T11:31:42.521" v="9"/>
        <pc:sldMkLst>
          <pc:docMk/>
          <pc:sldMk cId="0" sldId="256"/>
        </pc:sldMkLst>
        <pc:picChg chg="add mod">
          <ac:chgData name="Madhu Vasudevan" userId="066940fd2ce73a72" providerId="LiveId" clId="{215CB092-FB1D-4667-AD20-0AAEBEC53BB0}" dt="2022-06-02T11:31:42.521" v="9"/>
          <ac:picMkLst>
            <pc:docMk/>
            <pc:sldMk cId="0" sldId="256"/>
            <ac:picMk id="3" creationId="{EB3062F5-6DA5-673C-4B8F-7C12630BC9E5}"/>
          </ac:picMkLst>
        </pc:picChg>
        <pc:picChg chg="del">
          <ac:chgData name="Madhu Vasudevan" userId="066940fd2ce73a72" providerId="LiveId" clId="{215CB092-FB1D-4667-AD20-0AAEBEC53BB0}" dt="2022-06-02T11:24:33.289" v="0" actId="478"/>
          <ac:picMkLst>
            <pc:docMk/>
            <pc:sldMk cId="0" sldId="256"/>
            <ac:picMk id="129" creationId="{00000000-0000-0000-0000-000000000000}"/>
          </ac:picMkLst>
        </pc:picChg>
      </pc:sldChg>
      <pc:sldChg chg="modSp mod">
        <pc:chgData name="Madhu Vasudevan" userId="066940fd2ce73a72" providerId="LiveId" clId="{215CB092-FB1D-4667-AD20-0AAEBEC53BB0}" dt="2022-06-02T11:24:38.632" v="2" actId="27636"/>
        <pc:sldMkLst>
          <pc:docMk/>
          <pc:sldMk cId="0" sldId="257"/>
        </pc:sldMkLst>
        <pc:spChg chg="mod">
          <ac:chgData name="Madhu Vasudevan" userId="066940fd2ce73a72" providerId="LiveId" clId="{215CB092-FB1D-4667-AD20-0AAEBEC53BB0}" dt="2022-06-02T11:24:38.632" v="2" actId="27636"/>
          <ac:spMkLst>
            <pc:docMk/>
            <pc:sldMk cId="0" sldId="257"/>
            <ac:spMk id="132" creationId="{00000000-0000-0000-0000-000000000000}"/>
          </ac:spMkLst>
        </pc:spChg>
      </pc:sldChg>
      <pc:sldChg chg="modSp mod">
        <pc:chgData name="Madhu Vasudevan" userId="066940fd2ce73a72" providerId="LiveId" clId="{215CB092-FB1D-4667-AD20-0AAEBEC53BB0}" dt="2022-06-02T11:29:06.451" v="8" actId="27636"/>
        <pc:sldMkLst>
          <pc:docMk/>
          <pc:sldMk cId="0" sldId="264"/>
        </pc:sldMkLst>
        <pc:spChg chg="mod">
          <ac:chgData name="Madhu Vasudevan" userId="066940fd2ce73a72" providerId="LiveId" clId="{215CB092-FB1D-4667-AD20-0AAEBEC53BB0}" dt="2022-06-02T11:29:06.451" v="8" actId="27636"/>
          <ac:spMkLst>
            <pc:docMk/>
            <pc:sldMk cId="0" sldId="264"/>
            <ac:spMk id="17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28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203F58AE-4FF9-4462-941C-295FEEE3BE77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2840" cy="3769560"/>
          </a:xfrm>
          <a:prstGeom prst="rect">
            <a:avLst/>
          </a:prstGeom>
          <a:ln w="0">
            <a:noFill/>
          </a:ln>
        </p:spPr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sldNum" idx="13"/>
          </p:nvPr>
        </p:nvSpPr>
        <p:spPr>
          <a:xfrm>
            <a:off x="4399200" y="9555480"/>
            <a:ext cx="3371040" cy="50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3DBAF86-A079-478B-8C5E-A6A5BF4AF6A2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15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70120" y="1257480"/>
            <a:ext cx="6030360" cy="3391920"/>
          </a:xfrm>
          <a:prstGeom prst="rect">
            <a:avLst/>
          </a:prstGeom>
          <a:ln w="0">
            <a:noFill/>
          </a:ln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4320" cy="39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sldNum" idx="14"/>
          </p:nvPr>
        </p:nvSpPr>
        <p:spPr>
          <a:xfrm>
            <a:off x="4402080" y="9553680"/>
            <a:ext cx="336636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6341483-F4C4-4636-9AFB-AD0E47418E76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70120" y="1257480"/>
            <a:ext cx="6030360" cy="3391920"/>
          </a:xfrm>
          <a:prstGeom prst="rect">
            <a:avLst/>
          </a:prstGeom>
          <a:ln w="0">
            <a:noFill/>
          </a:ln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4320" cy="39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sldNum" idx="15"/>
          </p:nvPr>
        </p:nvSpPr>
        <p:spPr>
          <a:xfrm>
            <a:off x="4402080" y="9553680"/>
            <a:ext cx="336636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7ED99A3-EC78-4DAF-82FD-99B36DCEA5A3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2840" cy="3769560"/>
          </a:xfrm>
          <a:prstGeom prst="rect">
            <a:avLst/>
          </a:prstGeom>
          <a:ln w="0">
            <a:noFill/>
          </a:ln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sldNum" idx="16"/>
          </p:nvPr>
        </p:nvSpPr>
        <p:spPr>
          <a:xfrm>
            <a:off x="4399200" y="9555480"/>
            <a:ext cx="3371040" cy="50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3958D2-E87A-487E-8B3D-709980BE6A8D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21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2840" cy="3769560"/>
          </a:xfrm>
          <a:prstGeom prst="rect">
            <a:avLst/>
          </a:prstGeom>
          <a:ln w="0">
            <a:noFill/>
          </a:ln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5760" cy="452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sldNum" idx="17"/>
          </p:nvPr>
        </p:nvSpPr>
        <p:spPr>
          <a:xfrm>
            <a:off x="4399200" y="9555480"/>
            <a:ext cx="3371040" cy="500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65E9986-60BB-4CE5-BB0C-27A6EDA1D1C9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28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870120" y="1257480"/>
            <a:ext cx="6030360" cy="3391920"/>
          </a:xfrm>
          <a:prstGeom prst="rect">
            <a:avLst/>
          </a:prstGeom>
          <a:ln w="0">
            <a:noFill/>
          </a:ln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4320" cy="395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ldNum" idx="18"/>
          </p:nvPr>
        </p:nvSpPr>
        <p:spPr>
          <a:xfrm>
            <a:off x="4402080" y="9553680"/>
            <a:ext cx="336636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7230E7-CAED-4634-8F7A-2C016B6EE8F8}" type="slidenum">
              <a:rPr lang="en-US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7D210F0-A44C-47CD-A220-6BD3AD25A67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BB5A3480-359F-4C78-B2AA-3F92845C78D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1307286-0C4B-4A85-97C3-E71F67622E5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5FC74E3-6DFE-4870-809F-D7A12B3995C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FAAB529-72CA-4340-A10F-D6E5C9030DF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07F103B-99AF-4A73-BB41-9BB6DFF1B3A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5F9573A-A0DB-4E6D-9590-BDE3AD3C254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652FCAA-4030-45EE-9F26-9C4825386BC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C616ACA-FD3D-4090-965F-4B8EC03703F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6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C37B7C9-690F-4DCF-BB69-766E0DF80A2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E277A8A-A03F-4A30-A177-3627D821475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29961D9-F6CF-447F-8244-AFE16F305279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4BE5EF1-5587-4711-A991-9309B1CC7F9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BFDEC5D-8908-4506-B13F-A0CACCC4484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2BE4B60-1826-45B2-9831-A7EE8BB2407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D865239-AFCC-4D58-9B9D-2FAE06666AE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50C048B-B595-4DA3-BDEA-653BF20E18C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91D5A90-CD0B-4AAD-B0BA-788C04AE867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B7CB0A2A-2A55-4022-A67A-2C0F85632A8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41E52DE-823F-4A8C-8CF9-E4F947B1A0B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64494EF-1452-4B16-9A1D-BA23FFB7260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4998821-3851-482A-8D6B-33837B99F5F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5801848-3490-41D6-ABF0-869C7F4C00E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6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66B8978-1D0C-4C6A-AD67-3A35611EA18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844946F-CD47-45B6-8F21-BE39ECEEE42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DDC6F2E-58B9-4F09-AE5A-9DB64E8E70F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9E6B1C4-5CC9-4D25-BF6B-CEBE5B4C022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775D07C-3072-4C45-BA81-95B6DDE0B50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12EB698-25F9-4280-9079-50BF7966FA1F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0683159-2548-4D92-B518-93BDC2A61A4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4A90754-A6F7-4E45-973C-5257BC99936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4181292-E1F9-49A5-B614-284CD6F4EB6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6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773CD40-27B2-4A9F-AA11-C157738FD20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1ABACE9-C7C6-491D-9D3A-3F5B149BF0B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ACCC380-3CAC-463F-89CF-956207CC1E3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6427C52-F30B-45D7-B413-FED270C4EED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284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612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4C31BD0-3BE5-48CE-8264-6EE929FB97FA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612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284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612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977DC0D-28DB-4890-AB2C-E5A5E426180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612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9284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lang="en-US" sz="1400" b="0" strike="noStrike" spc="-1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612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9DE8675-A6ED-49CC-BB3F-1C9A0A888EF4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6120" cy="388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youtube.com/watch?v=XG44LZIgcuI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hyperlink" Target="https://www.youtube.com/watch?v=GjLTRNrhJV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views/Payroll_16529003188040/PayrollStory?:language=en-US&amp;:display_count=n&amp;:origin=viz_share_link" TargetMode="Externa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2298960" y="4343400"/>
            <a:ext cx="5472360" cy="1082160"/>
          </a:xfrm>
          <a:prstGeom prst="rect">
            <a:avLst/>
          </a:prstGeom>
          <a:ln w="0">
            <a:noFill/>
          </a:ln>
        </p:spPr>
      </p:pic>
      <p:pic>
        <p:nvPicPr>
          <p:cNvPr id="3" name="Picture 2" descr="Tex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EB3062F5-6DA5-673C-4B8F-7C12630BC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087" y="909277"/>
            <a:ext cx="5465233" cy="21420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Rectangle 9"/>
          <p:cNvSpPr/>
          <p:nvPr/>
        </p:nvSpPr>
        <p:spPr>
          <a:xfrm>
            <a:off x="0" y="0"/>
            <a:ext cx="10078560" cy="566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Freeform: Shape 11"/>
          <p:cNvSpPr/>
          <p:nvPr/>
        </p:nvSpPr>
        <p:spPr>
          <a:xfrm rot="18900000" flipH="1">
            <a:off x="-309600" y="-209520"/>
            <a:ext cx="1510200" cy="1136520"/>
          </a:xfrm>
          <a:custGeom>
            <a:avLst/>
            <a:gdLst/>
            <a:ahLst/>
            <a:cxnLst/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Rectangle 13"/>
          <p:cNvSpPr/>
          <p:nvPr/>
        </p:nvSpPr>
        <p:spPr>
          <a:xfrm rot="18900000" flipH="1">
            <a:off x="736560" y="348480"/>
            <a:ext cx="533160" cy="53244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Rectangle 15"/>
          <p:cNvSpPr/>
          <p:nvPr/>
        </p:nvSpPr>
        <p:spPr>
          <a:xfrm rot="18900000" flipH="1">
            <a:off x="8303400" y="539640"/>
            <a:ext cx="566280" cy="56628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Freeform: Shape 17"/>
          <p:cNvSpPr/>
          <p:nvPr/>
        </p:nvSpPr>
        <p:spPr>
          <a:xfrm rot="10800000" flipH="1">
            <a:off x="7736400" y="2160"/>
            <a:ext cx="2342160" cy="1222200"/>
          </a:xfrm>
          <a:custGeom>
            <a:avLst/>
            <a:gdLst/>
            <a:ahLst/>
            <a:cxnLst/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Isosceles Triangle 19"/>
          <p:cNvSpPr/>
          <p:nvPr/>
        </p:nvSpPr>
        <p:spPr>
          <a:xfrm flipH="1">
            <a:off x="6593040" y="5056560"/>
            <a:ext cx="1233360" cy="61164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84" name="Content Placeholder 4" descr="Chart, bar chart&#10;&#10;Description automatically generated"/>
          <p:cNvPicPr/>
          <p:nvPr/>
        </p:nvPicPr>
        <p:blipFill>
          <a:blip r:embed="rId2"/>
          <a:stretch/>
        </p:blipFill>
        <p:spPr>
          <a:xfrm>
            <a:off x="3318480" y="532080"/>
            <a:ext cx="3441240" cy="4604400"/>
          </a:xfrm>
          <a:prstGeom prst="rect">
            <a:avLst/>
          </a:prstGeom>
          <a:ln w="0">
            <a:noFill/>
          </a:ln>
        </p:spPr>
      </p:pic>
      <p:sp>
        <p:nvSpPr>
          <p:cNvPr id="185" name="Isosceles Triangle 21"/>
          <p:cNvSpPr/>
          <p:nvPr/>
        </p:nvSpPr>
        <p:spPr>
          <a:xfrm flipH="1">
            <a:off x="6285240" y="5335920"/>
            <a:ext cx="671760" cy="33264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angle 11"/>
          <p:cNvSpPr/>
          <p:nvPr/>
        </p:nvSpPr>
        <p:spPr>
          <a:xfrm>
            <a:off x="0" y="0"/>
            <a:ext cx="10078560" cy="566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87" name="Group 13"/>
          <p:cNvGrpSpPr/>
          <p:nvPr/>
        </p:nvGrpSpPr>
        <p:grpSpPr>
          <a:xfrm>
            <a:off x="-2160" y="2160"/>
            <a:ext cx="802440" cy="1598040"/>
            <a:chOff x="-2160" y="2160"/>
            <a:chExt cx="802440" cy="1598040"/>
          </a:xfrm>
        </p:grpSpPr>
        <p:sp>
          <p:nvSpPr>
            <p:cNvPr id="188" name="Rectangle 14"/>
            <p:cNvSpPr/>
            <p:nvPr/>
          </p:nvSpPr>
          <p:spPr>
            <a:xfrm rot="18900000" flipH="1">
              <a:off x="309600" y="887400"/>
              <a:ext cx="406440" cy="405720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89" name="Isosceles Triangle 15"/>
            <p:cNvSpPr/>
            <p:nvPr/>
          </p:nvSpPr>
          <p:spPr>
            <a:xfrm rot="5400000" flipH="1">
              <a:off x="-399960" y="399960"/>
              <a:ext cx="1598040" cy="802080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90" name="Content Placeholder 4"/>
          <p:cNvPicPr/>
          <p:nvPr/>
        </p:nvPicPr>
        <p:blipFill>
          <a:blip r:embed="rId2"/>
          <a:stretch/>
        </p:blipFill>
        <p:spPr>
          <a:xfrm>
            <a:off x="270720" y="258480"/>
            <a:ext cx="9585000" cy="5179320"/>
          </a:xfrm>
          <a:prstGeom prst="rect">
            <a:avLst/>
          </a:prstGeom>
          <a:ln w="0">
            <a:noFill/>
          </a:ln>
        </p:spPr>
      </p:pic>
      <p:grpSp>
        <p:nvGrpSpPr>
          <p:cNvPr id="191" name="Group 17"/>
          <p:cNvGrpSpPr/>
          <p:nvPr/>
        </p:nvGrpSpPr>
        <p:grpSpPr>
          <a:xfrm>
            <a:off x="9242640" y="3804840"/>
            <a:ext cx="836280" cy="1666080"/>
            <a:chOff x="9242640" y="3804840"/>
            <a:chExt cx="836280" cy="1666080"/>
          </a:xfrm>
        </p:grpSpPr>
        <p:sp>
          <p:nvSpPr>
            <p:cNvPr id="192" name="Isosceles Triangle 18"/>
            <p:cNvSpPr/>
            <p:nvPr/>
          </p:nvSpPr>
          <p:spPr>
            <a:xfrm rot="16200000" flipH="1">
              <a:off x="8827200" y="4219560"/>
              <a:ext cx="1666080" cy="83628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3" name="Rectangle 19"/>
            <p:cNvSpPr/>
            <p:nvPr/>
          </p:nvSpPr>
          <p:spPr>
            <a:xfrm rot="2700000">
              <a:off x="9326160" y="4735080"/>
              <a:ext cx="399240" cy="39924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9"/>
          <p:cNvSpPr/>
          <p:nvPr/>
        </p:nvSpPr>
        <p:spPr>
          <a:xfrm>
            <a:off x="0" y="0"/>
            <a:ext cx="10078560" cy="5668560"/>
          </a:xfrm>
          <a:prstGeom prst="rect">
            <a:avLst/>
          </a:prstGeom>
          <a:solidFill>
            <a:srgbClr val="5C7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Rectangle 11"/>
          <p:cNvSpPr/>
          <p:nvPr/>
        </p:nvSpPr>
        <p:spPr>
          <a:xfrm>
            <a:off x="394560" y="397080"/>
            <a:ext cx="9289800" cy="487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6" name="Content Placeholder 4"/>
          <p:cNvPicPr/>
          <p:nvPr/>
        </p:nvPicPr>
        <p:blipFill>
          <a:blip r:embed="rId2"/>
          <a:stretch/>
        </p:blipFill>
        <p:spPr>
          <a:xfrm>
            <a:off x="154440" y="173520"/>
            <a:ext cx="9759240" cy="5349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ctangle 9"/>
          <p:cNvSpPr/>
          <p:nvPr/>
        </p:nvSpPr>
        <p:spPr>
          <a:xfrm>
            <a:off x="0" y="0"/>
            <a:ext cx="10078560" cy="566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Freeform: Shape 11"/>
          <p:cNvSpPr/>
          <p:nvPr/>
        </p:nvSpPr>
        <p:spPr>
          <a:xfrm rot="18900000" flipH="1">
            <a:off x="-309600" y="-209520"/>
            <a:ext cx="1510200" cy="1136520"/>
          </a:xfrm>
          <a:custGeom>
            <a:avLst/>
            <a:gdLst/>
            <a:ahLst/>
            <a:cxnLst/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Rectangle 13"/>
          <p:cNvSpPr/>
          <p:nvPr/>
        </p:nvSpPr>
        <p:spPr>
          <a:xfrm rot="18900000" flipH="1">
            <a:off x="736560" y="348480"/>
            <a:ext cx="533160" cy="53244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Rectangle 15"/>
          <p:cNvSpPr/>
          <p:nvPr/>
        </p:nvSpPr>
        <p:spPr>
          <a:xfrm rot="18900000" flipH="1">
            <a:off x="8303400" y="539640"/>
            <a:ext cx="566280" cy="56628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Freeform: Shape 17"/>
          <p:cNvSpPr/>
          <p:nvPr/>
        </p:nvSpPr>
        <p:spPr>
          <a:xfrm rot="10800000" flipH="1">
            <a:off x="7736400" y="2160"/>
            <a:ext cx="2342160" cy="1222200"/>
          </a:xfrm>
          <a:custGeom>
            <a:avLst/>
            <a:gdLst/>
            <a:ahLst/>
            <a:cxnLst/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Isosceles Triangle 19"/>
          <p:cNvSpPr/>
          <p:nvPr/>
        </p:nvSpPr>
        <p:spPr>
          <a:xfrm flipH="1">
            <a:off x="6593040" y="5056560"/>
            <a:ext cx="1233360" cy="61164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3" name="Content Placeholder 4" descr="Chart&#10;&#10;Description automatically generated"/>
          <p:cNvPicPr/>
          <p:nvPr/>
        </p:nvPicPr>
        <p:blipFill>
          <a:blip r:embed="rId2"/>
          <a:stretch/>
        </p:blipFill>
        <p:spPr>
          <a:xfrm>
            <a:off x="945720" y="532080"/>
            <a:ext cx="8187120" cy="4604400"/>
          </a:xfrm>
          <a:prstGeom prst="rect">
            <a:avLst/>
          </a:prstGeom>
          <a:ln w="0">
            <a:noFill/>
          </a:ln>
        </p:spPr>
      </p:pic>
      <p:sp>
        <p:nvSpPr>
          <p:cNvPr id="204" name="Isosceles Triangle 21"/>
          <p:cNvSpPr/>
          <p:nvPr/>
        </p:nvSpPr>
        <p:spPr>
          <a:xfrm flipH="1">
            <a:off x="6285240" y="5335920"/>
            <a:ext cx="671760" cy="33264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9"/>
          <p:cNvSpPr/>
          <p:nvPr/>
        </p:nvSpPr>
        <p:spPr>
          <a:xfrm>
            <a:off x="0" y="0"/>
            <a:ext cx="10078560" cy="566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06" name="Group 11"/>
          <p:cNvGrpSpPr/>
          <p:nvPr/>
        </p:nvGrpSpPr>
        <p:grpSpPr>
          <a:xfrm>
            <a:off x="8879400" y="-374760"/>
            <a:ext cx="1917720" cy="1917360"/>
            <a:chOff x="8879400" y="-374760"/>
            <a:chExt cx="1917720" cy="1917360"/>
          </a:xfrm>
        </p:grpSpPr>
        <p:sp>
          <p:nvSpPr>
            <p:cNvPr id="207" name="Freeform: Shape 12"/>
            <p:cNvSpPr/>
            <p:nvPr/>
          </p:nvSpPr>
          <p:spPr>
            <a:xfrm rot="18900000" flipH="1">
              <a:off x="9256680" y="-190440"/>
              <a:ext cx="1162440" cy="1549440"/>
            </a:xfrm>
            <a:custGeom>
              <a:avLst/>
              <a:gdLst/>
              <a:ahLst/>
              <a:cxnLst/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" name="Rectangle 13"/>
            <p:cNvSpPr/>
            <p:nvPr/>
          </p:nvSpPr>
          <p:spPr>
            <a:xfrm rot="18900000" flipH="1">
              <a:off x="9429840" y="1059120"/>
              <a:ext cx="400320" cy="39888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9" name="Rectangle 15"/>
          <p:cNvSpPr/>
          <p:nvPr/>
        </p:nvSpPr>
        <p:spPr>
          <a:xfrm rot="2700000">
            <a:off x="2264400" y="4987080"/>
            <a:ext cx="531360" cy="53136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Isosceles Triangle 17"/>
          <p:cNvSpPr/>
          <p:nvPr/>
        </p:nvSpPr>
        <p:spPr>
          <a:xfrm>
            <a:off x="1110960" y="4730400"/>
            <a:ext cx="1868040" cy="937800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1" name="Content Placeholder 4"/>
          <p:cNvPicPr/>
          <p:nvPr/>
        </p:nvPicPr>
        <p:blipFill>
          <a:blip r:embed="rId2"/>
          <a:stretch/>
        </p:blipFill>
        <p:spPr>
          <a:xfrm>
            <a:off x="945720" y="532080"/>
            <a:ext cx="8187120" cy="4604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ubTitle"/>
          </p:nvPr>
        </p:nvSpPr>
        <p:spPr>
          <a:xfrm>
            <a:off x="246960" y="211680"/>
            <a:ext cx="9655560" cy="523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213" name="Picture 4"/>
          <p:cNvPicPr/>
          <p:nvPr/>
        </p:nvPicPr>
        <p:blipFill>
          <a:blip r:embed="rId3"/>
          <a:stretch/>
        </p:blipFill>
        <p:spPr>
          <a:xfrm>
            <a:off x="0" y="0"/>
            <a:ext cx="10078920" cy="566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City Branch Composition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7000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Which Branches hire more employees?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Which Branches hire more full-time employees?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Which Branches hire more hourly-wages employees?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Which Branches hire more women?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Which Branches are more ethnically diverse?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 9"/>
          <p:cNvSpPr/>
          <p:nvPr/>
        </p:nvSpPr>
        <p:spPr>
          <a:xfrm>
            <a:off x="0" y="0"/>
            <a:ext cx="10078560" cy="566856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Rectangle 11"/>
          <p:cNvSpPr/>
          <p:nvPr/>
        </p:nvSpPr>
        <p:spPr>
          <a:xfrm rot="16200000" flipH="1">
            <a:off x="2204640" y="-2202120"/>
            <a:ext cx="5668560" cy="10077840"/>
          </a:xfrm>
          <a:prstGeom prst="rect">
            <a:avLst/>
          </a:prstGeom>
          <a:gradFill rotWithShape="0">
            <a:gsLst>
              <a:gs pos="8000">
                <a:srgbClr val="4F81BD"/>
              </a:gs>
              <a:gs pos="100000">
                <a:srgbClr val="254061"/>
              </a:gs>
            </a:gsLst>
            <a:lin ang="17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Rectangle 13"/>
          <p:cNvSpPr/>
          <p:nvPr/>
        </p:nvSpPr>
        <p:spPr>
          <a:xfrm rot="10800000" flipH="1">
            <a:off x="-1800" y="2160"/>
            <a:ext cx="7497720" cy="5668200"/>
          </a:xfrm>
          <a:prstGeom prst="rect">
            <a:avLst/>
          </a:prstGeom>
          <a:gradFill rotWithShape="0">
            <a:gsLst>
              <a:gs pos="8000">
                <a:srgbClr val="000000">
                  <a:alpha val="52156"/>
                </a:srgbClr>
              </a:gs>
              <a:gs pos="100000">
                <a:srgbClr val="4F81BD"/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Rectangle 15"/>
          <p:cNvSpPr/>
          <p:nvPr/>
        </p:nvSpPr>
        <p:spPr>
          <a:xfrm rot="16200000" flipH="1">
            <a:off x="3017160" y="-1391760"/>
            <a:ext cx="4044960" cy="10079640"/>
          </a:xfrm>
          <a:prstGeom prst="rect">
            <a:avLst/>
          </a:prstGeom>
          <a:gradFill rotWithShape="0">
            <a:gsLst>
              <a:gs pos="0">
                <a:srgbClr val="93CDDD">
                  <a:alpha val="0"/>
                </a:srgbClr>
              </a:gs>
              <a:gs pos="100000">
                <a:srgbClr val="000000">
                  <a:alpha val="46274"/>
                </a:srgbClr>
              </a:gs>
            </a:gsLst>
            <a:lin ang="6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" name="Content Placeholder 4" descr="Chart&#10;&#10;Description automatically generated"/>
          <p:cNvPicPr/>
          <p:nvPr/>
        </p:nvPicPr>
        <p:blipFill>
          <a:blip r:embed="rId2"/>
          <a:stretch/>
        </p:blipFill>
        <p:spPr>
          <a:xfrm>
            <a:off x="2307240" y="131040"/>
            <a:ext cx="8734680" cy="4912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9"/>
          <p:cNvSpPr/>
          <p:nvPr/>
        </p:nvSpPr>
        <p:spPr>
          <a:xfrm>
            <a:off x="0" y="0"/>
            <a:ext cx="10078560" cy="566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Freeform: Shape 11"/>
          <p:cNvSpPr/>
          <p:nvPr/>
        </p:nvSpPr>
        <p:spPr>
          <a:xfrm rot="18900000" flipH="1">
            <a:off x="-309600" y="-209520"/>
            <a:ext cx="1510200" cy="1136520"/>
          </a:xfrm>
          <a:custGeom>
            <a:avLst/>
            <a:gdLst/>
            <a:ahLst/>
            <a:cxnLst/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Rectangle 13"/>
          <p:cNvSpPr/>
          <p:nvPr/>
        </p:nvSpPr>
        <p:spPr>
          <a:xfrm rot="18900000" flipH="1">
            <a:off x="736560" y="348480"/>
            <a:ext cx="533160" cy="53244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Rectangle 15"/>
          <p:cNvSpPr/>
          <p:nvPr/>
        </p:nvSpPr>
        <p:spPr>
          <a:xfrm rot="18900000" flipH="1">
            <a:off x="8303400" y="539640"/>
            <a:ext cx="566280" cy="56628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Freeform: Shape 17"/>
          <p:cNvSpPr/>
          <p:nvPr/>
        </p:nvSpPr>
        <p:spPr>
          <a:xfrm rot="10800000" flipH="1">
            <a:off x="7736400" y="2160"/>
            <a:ext cx="2342160" cy="1222200"/>
          </a:xfrm>
          <a:custGeom>
            <a:avLst/>
            <a:gdLst/>
            <a:ahLst/>
            <a:cxnLst/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Isosceles Triangle 19"/>
          <p:cNvSpPr/>
          <p:nvPr/>
        </p:nvSpPr>
        <p:spPr>
          <a:xfrm flipH="1">
            <a:off x="6593040" y="5056560"/>
            <a:ext cx="1233360" cy="61164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7" name="Content Placeholder 4"/>
          <p:cNvPicPr/>
          <p:nvPr/>
        </p:nvPicPr>
        <p:blipFill>
          <a:blip r:embed="rId3"/>
          <a:stretch/>
        </p:blipFill>
        <p:spPr>
          <a:xfrm>
            <a:off x="945720" y="532080"/>
            <a:ext cx="8187120" cy="4604400"/>
          </a:xfrm>
          <a:prstGeom prst="rect">
            <a:avLst/>
          </a:prstGeom>
          <a:ln w="0">
            <a:noFill/>
          </a:ln>
        </p:spPr>
      </p:pic>
      <p:sp>
        <p:nvSpPr>
          <p:cNvPr id="228" name="Isosceles Triangle 21"/>
          <p:cNvSpPr/>
          <p:nvPr/>
        </p:nvSpPr>
        <p:spPr>
          <a:xfrm flipH="1">
            <a:off x="6285240" y="5335920"/>
            <a:ext cx="671760" cy="33264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 9"/>
          <p:cNvSpPr/>
          <p:nvPr/>
        </p:nvSpPr>
        <p:spPr>
          <a:xfrm>
            <a:off x="0" y="0"/>
            <a:ext cx="10078560" cy="566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Freeform: Shape 11"/>
          <p:cNvSpPr/>
          <p:nvPr/>
        </p:nvSpPr>
        <p:spPr>
          <a:xfrm rot="18900000" flipH="1">
            <a:off x="-309600" y="-209520"/>
            <a:ext cx="1510200" cy="1136520"/>
          </a:xfrm>
          <a:custGeom>
            <a:avLst/>
            <a:gdLst/>
            <a:ahLst/>
            <a:cxnLst/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Rectangle 13"/>
          <p:cNvSpPr/>
          <p:nvPr/>
        </p:nvSpPr>
        <p:spPr>
          <a:xfrm rot="18900000" flipH="1">
            <a:off x="736560" y="348480"/>
            <a:ext cx="533160" cy="53244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Rectangle 15"/>
          <p:cNvSpPr/>
          <p:nvPr/>
        </p:nvSpPr>
        <p:spPr>
          <a:xfrm rot="18900000" flipH="1">
            <a:off x="8303400" y="539640"/>
            <a:ext cx="566280" cy="56628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Freeform: Shape 17"/>
          <p:cNvSpPr/>
          <p:nvPr/>
        </p:nvSpPr>
        <p:spPr>
          <a:xfrm rot="10800000" flipH="1">
            <a:off x="7736400" y="2160"/>
            <a:ext cx="2342160" cy="1222200"/>
          </a:xfrm>
          <a:custGeom>
            <a:avLst/>
            <a:gdLst/>
            <a:ahLst/>
            <a:cxnLst/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Isosceles Triangle 19"/>
          <p:cNvSpPr/>
          <p:nvPr/>
        </p:nvSpPr>
        <p:spPr>
          <a:xfrm flipH="1">
            <a:off x="6593040" y="5056560"/>
            <a:ext cx="1233360" cy="61164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5" name="Content Placeholder 4" descr="Chart, bar chart&#10;&#10;Description automatically generated"/>
          <p:cNvPicPr/>
          <p:nvPr/>
        </p:nvPicPr>
        <p:blipFill>
          <a:blip r:embed="rId3"/>
          <a:stretch/>
        </p:blipFill>
        <p:spPr>
          <a:xfrm>
            <a:off x="945720" y="532080"/>
            <a:ext cx="8187120" cy="4604400"/>
          </a:xfrm>
          <a:prstGeom prst="rect">
            <a:avLst/>
          </a:prstGeom>
          <a:ln w="0">
            <a:noFill/>
          </a:ln>
        </p:spPr>
      </p:pic>
      <p:sp>
        <p:nvSpPr>
          <p:cNvPr id="236" name="Isosceles Triangle 21"/>
          <p:cNvSpPr/>
          <p:nvPr/>
        </p:nvSpPr>
        <p:spPr>
          <a:xfrm flipH="1">
            <a:off x="6285240" y="5335920"/>
            <a:ext cx="671760" cy="33264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Employee Demographics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934200" y="1474560"/>
            <a:ext cx="9069480" cy="3610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0000" lnSpcReduction="10000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How many employees are in the payroll?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How many are full time and how many are part-time?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What is the gender breakup?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What is the ethnicity-wise employee break-up?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What is the employee churn rate this year?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How many employees are covered by City's Health and/or Life Insurance?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 9"/>
          <p:cNvSpPr/>
          <p:nvPr/>
        </p:nvSpPr>
        <p:spPr>
          <a:xfrm>
            <a:off x="0" y="0"/>
            <a:ext cx="10078560" cy="5668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Rectangle 11"/>
          <p:cNvSpPr/>
          <p:nvPr/>
        </p:nvSpPr>
        <p:spPr>
          <a:xfrm>
            <a:off x="1029240" y="547560"/>
            <a:ext cx="8505000" cy="470592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Rectangle 13"/>
          <p:cNvSpPr/>
          <p:nvPr/>
        </p:nvSpPr>
        <p:spPr>
          <a:xfrm>
            <a:off x="1029240" y="547560"/>
            <a:ext cx="8505000" cy="4705920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0" name="Content Placeholder 4"/>
          <p:cNvPicPr/>
          <p:nvPr/>
        </p:nvPicPr>
        <p:blipFill>
          <a:blip r:embed="rId2"/>
          <a:srcRect r="6" b="2"/>
          <a:stretch/>
        </p:blipFill>
        <p:spPr>
          <a:xfrm>
            <a:off x="693000" y="193320"/>
            <a:ext cx="8653680" cy="4866840"/>
          </a:xfrm>
          <a:prstGeom prst="rect">
            <a:avLst/>
          </a:prstGeom>
          <a:ln w="28575">
            <a:solidFill>
              <a:srgbClr val="FFFFFF"/>
            </a:solidFill>
            <a:rou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ubTitle"/>
          </p:nvPr>
        </p:nvSpPr>
        <p:spPr>
          <a:xfrm>
            <a:off x="214920" y="199080"/>
            <a:ext cx="9649080" cy="5269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242" name="Picture 4"/>
          <p:cNvPicPr/>
          <p:nvPr/>
        </p:nvPicPr>
        <p:blipFill>
          <a:blip r:embed="rId3"/>
          <a:stretch/>
        </p:blipFill>
        <p:spPr>
          <a:xfrm>
            <a:off x="0" y="0"/>
            <a:ext cx="10078920" cy="566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Branch Employee Expenditure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Which Branches give out more salaries?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Which Branches give out more wages?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Which Branches give out more Bonus and payouts?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Which Branches are experiencing the most Employee churn?</a:t>
            </a:r>
            <a:endParaRPr lang="en-US" sz="3200" b="0" strike="noStrike" spc="-1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17"/>
              </a:spcBef>
              <a:buNone/>
              <a:tabLst>
                <a:tab pos="0" algn="l"/>
              </a:tabLst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 9"/>
          <p:cNvSpPr/>
          <p:nvPr/>
        </p:nvSpPr>
        <p:spPr>
          <a:xfrm>
            <a:off x="0" y="0"/>
            <a:ext cx="10078560" cy="566856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Rectangle 11"/>
          <p:cNvSpPr/>
          <p:nvPr/>
        </p:nvSpPr>
        <p:spPr>
          <a:xfrm rot="16200000" flipH="1">
            <a:off x="2204640" y="-2202120"/>
            <a:ext cx="5668560" cy="10077840"/>
          </a:xfrm>
          <a:prstGeom prst="rect">
            <a:avLst/>
          </a:prstGeom>
          <a:gradFill rotWithShape="0">
            <a:gsLst>
              <a:gs pos="8000">
                <a:srgbClr val="4F81BD"/>
              </a:gs>
              <a:gs pos="100000">
                <a:srgbClr val="254061"/>
              </a:gs>
            </a:gsLst>
            <a:lin ang="17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Rectangle 13"/>
          <p:cNvSpPr/>
          <p:nvPr/>
        </p:nvSpPr>
        <p:spPr>
          <a:xfrm rot="10800000" flipH="1">
            <a:off x="-1800" y="2160"/>
            <a:ext cx="7497720" cy="5668200"/>
          </a:xfrm>
          <a:prstGeom prst="rect">
            <a:avLst/>
          </a:prstGeom>
          <a:gradFill rotWithShape="0">
            <a:gsLst>
              <a:gs pos="8000">
                <a:srgbClr val="000000">
                  <a:alpha val="52156"/>
                </a:srgbClr>
              </a:gs>
              <a:gs pos="100000">
                <a:srgbClr val="4F81BD"/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Rectangle 15"/>
          <p:cNvSpPr/>
          <p:nvPr/>
        </p:nvSpPr>
        <p:spPr>
          <a:xfrm rot="16200000" flipH="1">
            <a:off x="3017160" y="-1391760"/>
            <a:ext cx="4044960" cy="10079640"/>
          </a:xfrm>
          <a:prstGeom prst="rect">
            <a:avLst/>
          </a:prstGeom>
          <a:gradFill rotWithShape="0">
            <a:gsLst>
              <a:gs pos="0">
                <a:srgbClr val="93CDDD">
                  <a:alpha val="0"/>
                </a:srgbClr>
              </a:gs>
              <a:gs pos="100000">
                <a:srgbClr val="000000">
                  <a:alpha val="46274"/>
                </a:srgbClr>
              </a:gs>
            </a:gsLst>
            <a:lin ang="6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9" name="Content Placeholder 4"/>
          <p:cNvPicPr/>
          <p:nvPr/>
        </p:nvPicPr>
        <p:blipFill>
          <a:blip r:embed="rId2"/>
          <a:srcRect r="-2" b="6300"/>
          <a:stretch/>
        </p:blipFill>
        <p:spPr>
          <a:xfrm>
            <a:off x="378000" y="378000"/>
            <a:ext cx="9322560" cy="4912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Content Placeholder 4"/>
          <p:cNvPicPr/>
          <p:nvPr/>
        </p:nvPicPr>
        <p:blipFill>
          <a:blip r:embed="rId2"/>
          <a:srcRect t="2012" r="-2" b="2316"/>
          <a:stretch/>
        </p:blipFill>
        <p:spPr>
          <a:xfrm>
            <a:off x="204480" y="135000"/>
            <a:ext cx="9755280" cy="5341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5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Content Placeholder 4"/>
          <p:cNvPicPr/>
          <p:nvPr/>
        </p:nvPicPr>
        <p:blipFill>
          <a:blip r:embed="rId2"/>
          <a:srcRect r="-2" b="4328"/>
          <a:stretch/>
        </p:blipFill>
        <p:spPr>
          <a:xfrm>
            <a:off x="154440" y="119520"/>
            <a:ext cx="9797760" cy="54302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 9"/>
          <p:cNvSpPr/>
          <p:nvPr/>
        </p:nvSpPr>
        <p:spPr>
          <a:xfrm>
            <a:off x="0" y="0"/>
            <a:ext cx="10078560" cy="566856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Rectangle 11"/>
          <p:cNvSpPr/>
          <p:nvPr/>
        </p:nvSpPr>
        <p:spPr>
          <a:xfrm rot="16200000" flipH="1">
            <a:off x="2204640" y="-2202120"/>
            <a:ext cx="5668560" cy="10077840"/>
          </a:xfrm>
          <a:prstGeom prst="rect">
            <a:avLst/>
          </a:prstGeom>
          <a:gradFill rotWithShape="0">
            <a:gsLst>
              <a:gs pos="8000">
                <a:srgbClr val="4F81BD"/>
              </a:gs>
              <a:gs pos="100000">
                <a:srgbClr val="254061"/>
              </a:gs>
            </a:gsLst>
            <a:lin ang="17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Rectangle 13"/>
          <p:cNvSpPr/>
          <p:nvPr/>
        </p:nvSpPr>
        <p:spPr>
          <a:xfrm rot="10800000" flipH="1">
            <a:off x="-1800" y="2160"/>
            <a:ext cx="7497720" cy="5668200"/>
          </a:xfrm>
          <a:prstGeom prst="rect">
            <a:avLst/>
          </a:prstGeom>
          <a:gradFill rotWithShape="0">
            <a:gsLst>
              <a:gs pos="8000">
                <a:srgbClr val="000000">
                  <a:alpha val="52156"/>
                </a:srgbClr>
              </a:gs>
              <a:gs pos="100000">
                <a:srgbClr val="4F81BD"/>
              </a:gs>
            </a:gsLst>
            <a:lin ang="15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Rectangle 15"/>
          <p:cNvSpPr/>
          <p:nvPr/>
        </p:nvSpPr>
        <p:spPr>
          <a:xfrm rot="16200000" flipH="1">
            <a:off x="3017160" y="-1391760"/>
            <a:ext cx="4044960" cy="10079640"/>
          </a:xfrm>
          <a:prstGeom prst="rect">
            <a:avLst/>
          </a:prstGeom>
          <a:gradFill rotWithShape="0">
            <a:gsLst>
              <a:gs pos="0">
                <a:srgbClr val="93CDDD">
                  <a:alpha val="0"/>
                </a:srgbClr>
              </a:gs>
              <a:gs pos="100000">
                <a:srgbClr val="000000">
                  <a:alpha val="46274"/>
                </a:srgbClr>
              </a:gs>
            </a:gsLst>
            <a:lin ang="6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6" name="Content Placeholder 4"/>
          <p:cNvPicPr/>
          <p:nvPr/>
        </p:nvPicPr>
        <p:blipFill>
          <a:blip r:embed="rId2"/>
          <a:srcRect r="-2" b="6300"/>
          <a:stretch/>
        </p:blipFill>
        <p:spPr>
          <a:xfrm>
            <a:off x="129240" y="119520"/>
            <a:ext cx="9803520" cy="5356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9"/>
          <p:cNvSpPr/>
          <p:nvPr/>
        </p:nvSpPr>
        <p:spPr>
          <a:xfrm>
            <a:off x="0" y="0"/>
            <a:ext cx="10078560" cy="5668560"/>
          </a:xfrm>
          <a:prstGeom prst="rect">
            <a:avLst/>
          </a:prstGeom>
          <a:solidFill>
            <a:srgbClr val="605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Rectangle 11"/>
          <p:cNvSpPr/>
          <p:nvPr/>
        </p:nvSpPr>
        <p:spPr>
          <a:xfrm>
            <a:off x="394560" y="397080"/>
            <a:ext cx="9289800" cy="487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9" name="Content Placeholder 4"/>
          <p:cNvPicPr/>
          <p:nvPr/>
        </p:nvPicPr>
        <p:blipFill>
          <a:blip r:embed="rId2"/>
          <a:stretch/>
        </p:blipFill>
        <p:spPr>
          <a:xfrm>
            <a:off x="158040" y="208440"/>
            <a:ext cx="9790200" cy="5237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ubTitle"/>
          </p:nvPr>
        </p:nvSpPr>
        <p:spPr>
          <a:xfrm>
            <a:off x="269640" y="279000"/>
            <a:ext cx="9617040" cy="5147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261" name="Picture 4"/>
          <p:cNvPicPr/>
          <p:nvPr/>
        </p:nvPicPr>
        <p:blipFill>
          <a:blip r:embed="rId3"/>
          <a:stretch/>
        </p:blipFill>
        <p:spPr>
          <a:xfrm>
            <a:off x="0" y="0"/>
            <a:ext cx="10078920" cy="566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Employee Earnings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2000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What are the top paying jobs, salary-wise?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What are the top paying jobs, hourly wage-wise?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Which jobs get more OverTime?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Which jobs get more Bonus and Payouts?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Which gender earns more on average?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Which ethnic groups earn more on average?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9"/>
          <p:cNvSpPr/>
          <p:nvPr/>
        </p:nvSpPr>
        <p:spPr>
          <a:xfrm>
            <a:off x="0" y="0"/>
            <a:ext cx="10078560" cy="566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Freeform: Shape 11"/>
          <p:cNvSpPr/>
          <p:nvPr/>
        </p:nvSpPr>
        <p:spPr>
          <a:xfrm rot="18900000" flipH="1">
            <a:off x="-309600" y="-209520"/>
            <a:ext cx="1510200" cy="1136520"/>
          </a:xfrm>
          <a:custGeom>
            <a:avLst/>
            <a:gdLst/>
            <a:ahLst/>
            <a:cxnLst/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Rectangle 13"/>
          <p:cNvSpPr/>
          <p:nvPr/>
        </p:nvSpPr>
        <p:spPr>
          <a:xfrm rot="18900000" flipH="1">
            <a:off x="736560" y="348480"/>
            <a:ext cx="533160" cy="53244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Rectangle 15"/>
          <p:cNvSpPr/>
          <p:nvPr/>
        </p:nvSpPr>
        <p:spPr>
          <a:xfrm rot="18900000" flipH="1">
            <a:off x="8303400" y="539640"/>
            <a:ext cx="566280" cy="56628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Freeform: Shape 17"/>
          <p:cNvSpPr/>
          <p:nvPr/>
        </p:nvSpPr>
        <p:spPr>
          <a:xfrm rot="10800000" flipH="1">
            <a:off x="7736400" y="2160"/>
            <a:ext cx="2342160" cy="1222200"/>
          </a:xfrm>
          <a:custGeom>
            <a:avLst/>
            <a:gdLst/>
            <a:ahLst/>
            <a:cxnLst/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Isosceles Triangle 19"/>
          <p:cNvSpPr/>
          <p:nvPr/>
        </p:nvSpPr>
        <p:spPr>
          <a:xfrm flipH="1">
            <a:off x="6593040" y="5056560"/>
            <a:ext cx="1233360" cy="61164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Isosceles Triangle 21"/>
          <p:cNvSpPr/>
          <p:nvPr/>
        </p:nvSpPr>
        <p:spPr>
          <a:xfrm flipH="1">
            <a:off x="6285240" y="5335920"/>
            <a:ext cx="671760" cy="33264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0" name="Picture 8"/>
          <p:cNvPicPr/>
          <p:nvPr/>
        </p:nvPicPr>
        <p:blipFill>
          <a:blip r:embed="rId2"/>
          <a:stretch/>
        </p:blipFill>
        <p:spPr>
          <a:xfrm>
            <a:off x="2187000" y="0"/>
            <a:ext cx="5087520" cy="566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 16"/>
          <p:cNvSpPr/>
          <p:nvPr/>
        </p:nvSpPr>
        <p:spPr>
          <a:xfrm>
            <a:off x="0" y="0"/>
            <a:ext cx="10078560" cy="5668560"/>
          </a:xfrm>
          <a:prstGeom prst="rect">
            <a:avLst/>
          </a:prstGeom>
          <a:solidFill>
            <a:srgbClr val="986C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Rectangle 18"/>
          <p:cNvSpPr/>
          <p:nvPr/>
        </p:nvSpPr>
        <p:spPr>
          <a:xfrm>
            <a:off x="394560" y="397080"/>
            <a:ext cx="9289800" cy="487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6" name="Picture 8"/>
          <p:cNvPicPr/>
          <p:nvPr/>
        </p:nvPicPr>
        <p:blipFill>
          <a:blip r:embed="rId3"/>
          <a:stretch/>
        </p:blipFill>
        <p:spPr>
          <a:xfrm>
            <a:off x="162000" y="127440"/>
            <a:ext cx="9793800" cy="5387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16"/>
          <p:cNvSpPr/>
          <p:nvPr/>
        </p:nvSpPr>
        <p:spPr>
          <a:xfrm>
            <a:off x="0" y="0"/>
            <a:ext cx="10078560" cy="5668560"/>
          </a:xfrm>
          <a:prstGeom prst="rect">
            <a:avLst/>
          </a:prstGeom>
          <a:solidFill>
            <a:srgbClr val="805C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Rectangle 18"/>
          <p:cNvSpPr/>
          <p:nvPr/>
        </p:nvSpPr>
        <p:spPr>
          <a:xfrm>
            <a:off x="394560" y="397080"/>
            <a:ext cx="9289800" cy="487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9" name="Picture 8"/>
          <p:cNvPicPr/>
          <p:nvPr/>
        </p:nvPicPr>
        <p:blipFill>
          <a:blip r:embed="rId2"/>
          <a:stretch/>
        </p:blipFill>
        <p:spPr>
          <a:xfrm>
            <a:off x="158040" y="150480"/>
            <a:ext cx="9751320" cy="5380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Picture 180"/>
          <p:cNvPicPr/>
          <p:nvPr/>
        </p:nvPicPr>
        <p:blipFill>
          <a:blip r:embed="rId2"/>
          <a:stretch/>
        </p:blipFill>
        <p:spPr>
          <a:xfrm>
            <a:off x="36360" y="19440"/>
            <a:ext cx="10078560" cy="5667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ctangle 9"/>
          <p:cNvSpPr/>
          <p:nvPr/>
        </p:nvSpPr>
        <p:spPr>
          <a:xfrm>
            <a:off x="0" y="0"/>
            <a:ext cx="10078560" cy="5668560"/>
          </a:xfrm>
          <a:prstGeom prst="rect">
            <a:avLst/>
          </a:prstGeom>
          <a:solidFill>
            <a:srgbClr val="6359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Rectangle 11"/>
          <p:cNvSpPr/>
          <p:nvPr/>
        </p:nvSpPr>
        <p:spPr>
          <a:xfrm>
            <a:off x="394560" y="397080"/>
            <a:ext cx="9289800" cy="487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3" name="Content Placeholder 4"/>
          <p:cNvPicPr/>
          <p:nvPr/>
        </p:nvPicPr>
        <p:blipFill>
          <a:blip r:embed="rId2"/>
          <a:stretch/>
        </p:blipFill>
        <p:spPr>
          <a:xfrm>
            <a:off x="177480" y="169920"/>
            <a:ext cx="9708840" cy="5353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ctangle 9"/>
          <p:cNvSpPr/>
          <p:nvPr/>
        </p:nvSpPr>
        <p:spPr>
          <a:xfrm>
            <a:off x="0" y="0"/>
            <a:ext cx="10078560" cy="5668560"/>
          </a:xfrm>
          <a:prstGeom prst="rect">
            <a:avLst/>
          </a:prstGeom>
          <a:solidFill>
            <a:srgbClr val="645A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Rectangle 11"/>
          <p:cNvSpPr/>
          <p:nvPr/>
        </p:nvSpPr>
        <p:spPr>
          <a:xfrm>
            <a:off x="394560" y="397080"/>
            <a:ext cx="9289800" cy="487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6" name="Content Placeholder 4"/>
          <p:cNvPicPr/>
          <p:nvPr/>
        </p:nvPicPr>
        <p:blipFill>
          <a:blip r:embed="rId2"/>
          <a:stretch/>
        </p:blipFill>
        <p:spPr>
          <a:xfrm>
            <a:off x="165960" y="123480"/>
            <a:ext cx="9728280" cy="5368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subTitle"/>
          </p:nvPr>
        </p:nvSpPr>
        <p:spPr>
          <a:xfrm>
            <a:off x="208440" y="182880"/>
            <a:ext cx="9677880" cy="5295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pic>
        <p:nvPicPr>
          <p:cNvPr id="278" name="Picture 4"/>
          <p:cNvPicPr/>
          <p:nvPr/>
        </p:nvPicPr>
        <p:blipFill>
          <a:blip r:embed="rId2"/>
          <a:stretch/>
        </p:blipFill>
        <p:spPr>
          <a:xfrm>
            <a:off x="0" y="0"/>
            <a:ext cx="10078920" cy="5668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4000" y="457200"/>
            <a:ext cx="9071640" cy="45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200" b="0" strike="noStrike" spc="-1">
                <a:latin typeface="Arial"/>
              </a:rPr>
              <a:t>INSIGHTS</a:t>
            </a:r>
          </a:p>
        </p:txBody>
      </p:sp>
      <p:sp>
        <p:nvSpPr>
          <p:cNvPr id="280" name="PlaceHolder 2"/>
          <p:cNvSpPr>
            <a:spLocks noGrp="1"/>
          </p:cNvSpPr>
          <p:nvPr>
            <p:ph type="subTitle"/>
          </p:nvPr>
        </p:nvSpPr>
        <p:spPr>
          <a:xfrm>
            <a:off x="685800" y="914400"/>
            <a:ext cx="9071640" cy="4487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6000" algn="ctr">
              <a:lnSpc>
                <a:spcPct val="108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50" b="1" strike="noStrike" spc="-1">
                <a:latin typeface="Roboto;Roboto"/>
                <a:ea typeface="Roboto;Roboto"/>
              </a:rPr>
              <a:t>Among Part Time employees, ethnic Category ‘Other’ constitutes the fourth largest group; both among Males and Females.</a:t>
            </a:r>
            <a:endParaRPr lang="en-US" sz="1050" b="0" strike="noStrike" spc="-1">
              <a:latin typeface="Arial"/>
            </a:endParaRPr>
          </a:p>
          <a:p>
            <a:pPr marL="216000" indent="-216000" algn="ctr">
              <a:lnSpc>
                <a:spcPct val="108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50" b="1" strike="noStrike" spc="-1">
                <a:latin typeface="Roboto;Roboto"/>
                <a:ea typeface="Roboto;Roboto"/>
              </a:rPr>
              <a:t>Hispanic, Caucasian and Black are the predominant ethnic groups among both Male and Female employees.</a:t>
            </a:r>
            <a:endParaRPr lang="en-US" sz="1050" b="0" strike="noStrike" spc="-1">
              <a:latin typeface="Arial"/>
            </a:endParaRPr>
          </a:p>
          <a:p>
            <a:pPr marL="216000" indent="-216000" algn="ctr">
              <a:lnSpc>
                <a:spcPct val="108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50" b="1" strike="noStrike" spc="-1">
                <a:latin typeface="Roboto;Roboto"/>
                <a:ea typeface="Roboto;Roboto"/>
              </a:rPr>
              <a:t>Among full time Female employees, Blacks outnumber Caucasians.</a:t>
            </a:r>
            <a:endParaRPr lang="en-US" sz="1050" b="0" strike="noStrike" spc="-1">
              <a:latin typeface="Arial"/>
            </a:endParaRPr>
          </a:p>
          <a:p>
            <a:pPr marL="216000" indent="-216000" algn="ctr">
              <a:lnSpc>
                <a:spcPct val="108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50" b="1" strike="noStrike" spc="-1">
                <a:latin typeface="Roboto;Roboto"/>
                <a:ea typeface="Roboto;Roboto"/>
              </a:rPr>
              <a:t>Over 50% of Female employees and over 40% of Male employees have quit their jobs.</a:t>
            </a:r>
            <a:endParaRPr lang="en-US" sz="1050" b="0" strike="noStrike" spc="-1">
              <a:latin typeface="Arial"/>
            </a:endParaRPr>
          </a:p>
          <a:p>
            <a:pPr marL="216000" indent="-216000" algn="ctr">
              <a:lnSpc>
                <a:spcPct val="108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50" b="1" strike="noStrike" spc="-1">
                <a:latin typeface="Roboto;Roboto"/>
                <a:ea typeface="Roboto;Roboto"/>
              </a:rPr>
              <a:t>Over 30% of Female employees are not directly insured by the City. Hopefully many are covered by their Male partners, almost 80% of whom are insured.</a:t>
            </a:r>
            <a:endParaRPr lang="en-US" sz="1050" b="0" strike="noStrike" spc="-1">
              <a:latin typeface="Arial"/>
            </a:endParaRPr>
          </a:p>
          <a:p>
            <a:pPr marL="216000" indent="-216000" algn="ctr">
              <a:lnSpc>
                <a:spcPct val="108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50" b="1" strike="noStrike" spc="-1">
                <a:latin typeface="Roboto;Roboto"/>
                <a:ea typeface="Roboto;Roboto"/>
              </a:rPr>
              <a:t>Most of the expenditure is on full-time and part-time employees; very little on contractual labor.</a:t>
            </a:r>
            <a:endParaRPr lang="en-US" sz="1050" b="0" strike="noStrike" spc="-1">
              <a:latin typeface="Arial"/>
            </a:endParaRPr>
          </a:p>
          <a:p>
            <a:pPr marL="216000" indent="-216000" algn="ctr">
              <a:lnSpc>
                <a:spcPct val="108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50" b="1" strike="noStrike" spc="-1">
                <a:latin typeface="Roboto;Roboto"/>
                <a:ea typeface="Roboto;Roboto"/>
              </a:rPr>
              <a:t>Payments to part-time employees are dwarfed by the payments to salaried employees; but some part-time employees get Benefits!</a:t>
            </a:r>
            <a:endParaRPr lang="en-US" sz="1050" b="0" strike="noStrike" spc="-1">
              <a:latin typeface="Arial"/>
            </a:endParaRPr>
          </a:p>
          <a:p>
            <a:pPr marL="216000" indent="-216000" algn="ctr">
              <a:lnSpc>
                <a:spcPct val="108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50" b="1" strike="noStrike" spc="-1">
                <a:latin typeface="Roboto;Roboto"/>
                <a:ea typeface="Roboto;Roboto"/>
              </a:rPr>
              <a:t>Although Female Blacks outnumber Female Caucasians among full-time employees, the city spends comparatively more via remunerations on the Female Caucasians.</a:t>
            </a:r>
            <a:endParaRPr lang="en-US" sz="1050" b="0" strike="noStrike" spc="-1">
              <a:latin typeface="Arial"/>
            </a:endParaRPr>
          </a:p>
          <a:p>
            <a:pPr marL="216000" indent="-216000" algn="ctr">
              <a:lnSpc>
                <a:spcPct val="108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50" b="1" strike="noStrike" spc="-1">
                <a:latin typeface="Roboto;Roboto"/>
                <a:ea typeface="Roboto;Roboto"/>
              </a:rPr>
              <a:t>Some branches like RECREATION &amp; PARKS and PUBLIC WORKS SANITATION, hire more employees but pay less on average, compared to branches like FIRE and CITY ATTORNEY.</a:t>
            </a:r>
            <a:endParaRPr lang="en-US" sz="1050" b="0" strike="noStrike" spc="-1">
              <a:latin typeface="Arial"/>
            </a:endParaRPr>
          </a:p>
          <a:p>
            <a:pPr marL="216000" indent="-216000" algn="ctr">
              <a:lnSpc>
                <a:spcPct val="108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50" b="1" strike="noStrike" spc="-1">
                <a:latin typeface="Roboto;Roboto"/>
                <a:ea typeface="Roboto;Roboto"/>
              </a:rPr>
              <a:t>Like a Pareto Chart, the top handful of branches account for the major share of the City’s expenditure.</a:t>
            </a:r>
            <a:endParaRPr lang="en-US" sz="1050" b="0" strike="noStrike" spc="-1">
              <a:latin typeface="Arial"/>
            </a:endParaRPr>
          </a:p>
          <a:p>
            <a:pPr marL="216000" indent="-216000" algn="ctr">
              <a:lnSpc>
                <a:spcPct val="108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50" b="1" strike="noStrike" spc="-1">
                <a:latin typeface="Roboto;Roboto"/>
                <a:ea typeface="Roboto;Roboto"/>
              </a:rPr>
              <a:t>Branches PUBLIC WORKS – STREET SERVICES and LIBRARY both employ about 2000 people; however, their Male to Female ratio is the exact opposite with the LIBRARY hiring twice as many Females as Males.</a:t>
            </a:r>
            <a:endParaRPr lang="en-US" sz="1050" b="0" strike="noStrike" spc="-1">
              <a:latin typeface="Arial"/>
            </a:endParaRPr>
          </a:p>
          <a:p>
            <a:pPr marL="216000" indent="-216000" algn="ctr">
              <a:lnSpc>
                <a:spcPct val="108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50" b="1" strike="noStrike" spc="-1">
                <a:latin typeface="Roboto;Roboto"/>
                <a:ea typeface="Roboto;Roboto"/>
              </a:rPr>
              <a:t>Branches IT and the CONTROLLER’s office have similar ethnic composition with over one-third Asians.</a:t>
            </a:r>
            <a:endParaRPr lang="en-US" sz="1050" b="0" strike="noStrike" spc="-1">
              <a:latin typeface="Arial"/>
            </a:endParaRPr>
          </a:p>
          <a:p>
            <a:pPr marL="216000" indent="-216000" algn="ctr">
              <a:lnSpc>
                <a:spcPct val="108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50" b="1" strike="noStrike" spc="-1">
                <a:latin typeface="Roboto;Roboto"/>
                <a:ea typeface="Roboto;Roboto"/>
              </a:rPr>
              <a:t>At the branches RECREATION &amp; PARKS, ZOO, LIBRARY and THE CITY CLERK’s office, almost half the staff work part-time jobs.</a:t>
            </a:r>
            <a:endParaRPr lang="en-US" sz="1050" b="0" strike="noStrike" spc="-1">
              <a:latin typeface="Arial"/>
            </a:endParaRPr>
          </a:p>
          <a:p>
            <a:pPr marL="216000" indent="-216000" algn="ctr">
              <a:lnSpc>
                <a:spcPct val="108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50" b="1" strike="noStrike" spc="-1">
                <a:latin typeface="Roboto;Roboto"/>
                <a:ea typeface="Roboto;Roboto"/>
              </a:rPr>
              <a:t>The branches FIRE and PUBLIC WORKS – STREET SERVICES have a very low ratio of Female employees.</a:t>
            </a:r>
            <a:endParaRPr lang="en-US" sz="1050" b="0" strike="noStrike" spc="-1">
              <a:latin typeface="Arial"/>
            </a:endParaRPr>
          </a:p>
          <a:p>
            <a:pPr marL="216000" indent="-216000" algn="ctr">
              <a:lnSpc>
                <a:spcPct val="108000"/>
              </a:lnSpc>
            </a:pPr>
            <a:r>
              <a:rPr lang="en-US" sz="1050" b="1" strike="noStrike" spc="-1">
                <a:latin typeface="Roboto;Roboto"/>
                <a:ea typeface="Roboto;Roboto"/>
              </a:rPr>
              <a:t> </a:t>
            </a:r>
            <a:endParaRPr lang="en-US" sz="10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45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en-US" sz="2200" b="0" strike="noStrike" spc="-1">
                <a:latin typeface="Arial"/>
              </a:rPr>
              <a:t>INSIGHTS</a:t>
            </a:r>
          </a:p>
        </p:txBody>
      </p:sp>
      <p:sp>
        <p:nvSpPr>
          <p:cNvPr id="282" name="PlaceHolder 2"/>
          <p:cNvSpPr>
            <a:spLocks noGrp="1"/>
          </p:cNvSpPr>
          <p:nvPr>
            <p:ph type="subTitle"/>
          </p:nvPr>
        </p:nvSpPr>
        <p:spPr>
          <a:xfrm>
            <a:off x="500760" y="8874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marL="216000" indent="-216000" algn="ctr">
              <a:lnSpc>
                <a:spcPct val="108000"/>
              </a:lnSpc>
              <a:spcAft>
                <a:spcPts val="7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50" b="1" strike="noStrike" spc="-1">
                <a:latin typeface="Roboto;Roboto"/>
                <a:ea typeface="Roboto;Roboto"/>
              </a:rPr>
              <a:t>Three diverse branches like TRANSPORTATION, CITY ATTORNEY’s office and GENERAL SERVICES, have about the same payroll expense budget. </a:t>
            </a:r>
            <a:endParaRPr lang="en-US" sz="1050" b="0" strike="noStrike" spc="-1">
              <a:latin typeface="Arial"/>
            </a:endParaRPr>
          </a:p>
          <a:p>
            <a:pPr marL="216000" indent="-216000" algn="ctr">
              <a:lnSpc>
                <a:spcPct val="108000"/>
              </a:lnSpc>
              <a:spcAft>
                <a:spcPts val="7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50" b="1" strike="noStrike" spc="-1">
                <a:latin typeface="Roboto;Roboto"/>
                <a:ea typeface="Roboto;Roboto"/>
              </a:rPr>
              <a:t>Almost all branches match their paycheck expenses to Benefits spending.</a:t>
            </a:r>
            <a:endParaRPr lang="en-US" sz="1050" b="0" strike="noStrike" spc="-1">
              <a:latin typeface="Arial"/>
            </a:endParaRPr>
          </a:p>
          <a:p>
            <a:pPr marL="216000" indent="-216000" algn="ctr">
              <a:lnSpc>
                <a:spcPct val="108000"/>
              </a:lnSpc>
              <a:spcAft>
                <a:spcPts val="7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50" b="1" strike="noStrike" spc="-1">
                <a:latin typeface="Roboto;Roboto"/>
                <a:ea typeface="Roboto;Roboto"/>
              </a:rPr>
              <a:t>The branch FIRE employs about the same number as PUBLIC WORKS -SANITATION, but pays out more than twice in average Gross pay.</a:t>
            </a:r>
            <a:endParaRPr lang="en-US" sz="1050" b="0" strike="noStrike" spc="-1">
              <a:latin typeface="Arial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50" b="1" strike="noStrike" spc="-1">
                <a:latin typeface="Roboto;Roboto"/>
                <a:ea typeface="Roboto;Roboto"/>
              </a:rPr>
              <a:t>The Branch WATER &amp; POWER pays exceedingly high overtime pay, bonuses and handouts. Also, part-time employees get very little overtime pay.  </a:t>
            </a:r>
            <a:endParaRPr lang="en-US" sz="1050" b="0" strike="noStrike" spc="-1">
              <a:latin typeface="Arial"/>
            </a:endParaRPr>
          </a:p>
          <a:p>
            <a:pPr marL="216000" indent="-216000" algn="ctr">
              <a:lnSpc>
                <a:spcPct val="108000"/>
              </a:lnSpc>
              <a:spcAft>
                <a:spcPts val="7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50" b="1" strike="noStrike" spc="-1">
                <a:latin typeface="Roboto;Roboto"/>
                <a:ea typeface="Roboto;Roboto"/>
              </a:rPr>
              <a:t>The branches TRANSPORTATION and RECREATION &amp; PARKS experience large churn among their part-time employees compared to full-time employees.</a:t>
            </a:r>
            <a:endParaRPr lang="en-US" sz="1050" b="0" strike="noStrike" spc="-1">
              <a:latin typeface="Arial"/>
            </a:endParaRPr>
          </a:p>
          <a:p>
            <a:pPr marL="216000" indent="-216000" algn="ctr">
              <a:lnSpc>
                <a:spcPct val="108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50" b="1" strike="noStrike" spc="-1">
                <a:latin typeface="Roboto;Roboto"/>
                <a:ea typeface="Roboto;Roboto"/>
              </a:rPr>
              <a:t>The highest paid city official was The General Manager &amp; Chief Engineer WP</a:t>
            </a:r>
            <a:endParaRPr lang="en-US" sz="1050" b="0" strike="noStrike" spc="-1">
              <a:latin typeface="Arial"/>
            </a:endParaRPr>
          </a:p>
          <a:p>
            <a:pPr marL="216000" indent="-216000" algn="ctr">
              <a:lnSpc>
                <a:spcPct val="108000"/>
              </a:lnSpc>
              <a:spcAft>
                <a:spcPts val="7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50" b="1" strike="noStrike" spc="-1">
                <a:latin typeface="Roboto;Roboto"/>
                <a:ea typeface="Roboto;Roboto"/>
              </a:rPr>
              <a:t>There is not much disparity among the highest paying jobs.</a:t>
            </a:r>
            <a:endParaRPr lang="en-US" sz="1050" b="0" strike="noStrike" spc="-1">
              <a:latin typeface="Arial"/>
            </a:endParaRPr>
          </a:p>
          <a:p>
            <a:pPr marL="216000" indent="-216000" algn="ctr">
              <a:lnSpc>
                <a:spcPct val="108000"/>
              </a:lnSpc>
              <a:spcAft>
                <a:spcPts val="7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50" b="1" strike="noStrike" spc="-1">
                <a:latin typeface="Roboto;Roboto"/>
                <a:ea typeface="Roboto;Roboto"/>
              </a:rPr>
              <a:t>The pay is skewed to the right</a:t>
            </a:r>
            <a:endParaRPr lang="en-US" sz="1050" b="0" strike="noStrike" spc="-1">
              <a:latin typeface="Arial"/>
            </a:endParaRPr>
          </a:p>
          <a:p>
            <a:pPr marL="216000" indent="-21600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50" b="1" strike="noStrike" spc="-1">
                <a:latin typeface="Roboto;Roboto"/>
                <a:ea typeface="Roboto;Roboto"/>
              </a:rPr>
              <a:t>Half the men earn more than three fourth of the women. </a:t>
            </a:r>
            <a:endParaRPr lang="en-US" sz="1050" b="0" strike="noStrike" spc="-1">
              <a:latin typeface="Arial"/>
            </a:endParaRPr>
          </a:p>
          <a:p>
            <a:pPr marL="216000" indent="-216000" algn="ctr">
              <a:lnSpc>
                <a:spcPct val="108000"/>
              </a:lnSpc>
              <a:spcAft>
                <a:spcPts val="7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50" b="1" strike="noStrike" spc="-1">
                <a:latin typeface="Roboto;Roboto"/>
                <a:ea typeface="Roboto;Roboto"/>
              </a:rPr>
              <a:t>Asian Americans earn the most salaries on average, but the biggest earners are among the Caucasians.</a:t>
            </a:r>
            <a:endParaRPr lang="en-US" sz="1050" b="0" strike="noStrike" spc="-1">
              <a:latin typeface="Arial"/>
            </a:endParaRPr>
          </a:p>
          <a:p>
            <a:pPr marL="216000" indent="-216000" algn="ctr">
              <a:lnSpc>
                <a:spcPct val="108000"/>
              </a:lnSpc>
              <a:spcAft>
                <a:spcPts val="7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50" b="1" strike="noStrike" spc="-1">
                <a:latin typeface="Roboto;Roboto"/>
                <a:ea typeface="Roboto;Roboto"/>
              </a:rPr>
              <a:t> </a:t>
            </a:r>
            <a:endParaRPr lang="en-US" sz="1050" b="0" strike="noStrike" spc="-1">
              <a:latin typeface="Arial"/>
            </a:endParaRPr>
          </a:p>
          <a:p>
            <a:pPr marL="216000" indent="-216000" algn="ctr">
              <a:lnSpc>
                <a:spcPct val="108000"/>
              </a:lnSpc>
              <a:spcAft>
                <a:spcPts val="79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050" b="1" strike="noStrike" spc="-1">
                <a:latin typeface="Roboto;Roboto"/>
                <a:ea typeface="Roboto;Roboto"/>
              </a:rPr>
              <a:t> </a:t>
            </a:r>
            <a:endParaRPr lang="en-US" sz="1050" b="0" strike="noStrike" spc="-1">
              <a:latin typeface="Arial"/>
            </a:endParaRPr>
          </a:p>
          <a:p>
            <a:pPr algn="ctr">
              <a:lnSpc>
                <a:spcPct val="108000"/>
              </a:lnSpc>
              <a:spcAft>
                <a:spcPts val="799"/>
              </a:spcAft>
              <a:buNone/>
            </a:pPr>
            <a:r>
              <a:rPr lang="en-US" sz="1050" b="1" strike="noStrike" spc="-1">
                <a:latin typeface="Roboto;Roboto"/>
                <a:ea typeface="Roboto;Roboto"/>
              </a:rPr>
              <a:t>INTERACT WITH THE VISUALS ONLINE: </a:t>
            </a:r>
            <a:endParaRPr lang="en-US" sz="1050" b="0" strike="noStrike" spc="-1">
              <a:latin typeface="Arial"/>
            </a:endParaRPr>
          </a:p>
          <a:p>
            <a:pPr algn="ctr">
              <a:lnSpc>
                <a:spcPct val="108000"/>
              </a:lnSpc>
              <a:spcAft>
                <a:spcPts val="799"/>
              </a:spcAft>
              <a:buNone/>
            </a:pPr>
            <a:r>
              <a:rPr lang="en-US" sz="1050" b="1" strike="noStrike" spc="-1">
                <a:latin typeface="Roboto;Roboto"/>
                <a:ea typeface="Roboto;Roboto"/>
                <a:hlinkClick r:id="rId2"/>
              </a:rPr>
              <a:t>https://public.tableau.com/views/Payroll_16529003188040/PayrollStory?:language=en-US&amp;:display_count=n&amp;:origin=viz_share_link</a:t>
            </a:r>
            <a:r>
              <a:rPr lang="en-US" sz="1050" b="1" strike="noStrike" spc="-1">
                <a:latin typeface="Roboto;Roboto"/>
                <a:ea typeface="Roboto;Roboto"/>
              </a:rPr>
              <a:t>  </a:t>
            </a:r>
            <a:endParaRPr lang="en-US" sz="1050" b="0" strike="noStrike" spc="-1">
              <a:latin typeface="Arial"/>
            </a:endParaRPr>
          </a:p>
          <a:p>
            <a:pPr algn="ctr">
              <a:lnSpc>
                <a:spcPct val="108000"/>
              </a:lnSpc>
              <a:spcAft>
                <a:spcPts val="799"/>
              </a:spcAft>
              <a:buNone/>
            </a:pPr>
            <a:endParaRPr lang="en-US" sz="105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9"/>
          <p:cNvSpPr/>
          <p:nvPr/>
        </p:nvSpPr>
        <p:spPr>
          <a:xfrm>
            <a:off x="0" y="0"/>
            <a:ext cx="10078560" cy="566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Freeform: Shape 11"/>
          <p:cNvSpPr/>
          <p:nvPr/>
        </p:nvSpPr>
        <p:spPr>
          <a:xfrm rot="18900000" flipH="1">
            <a:off x="-309600" y="-209520"/>
            <a:ext cx="1510200" cy="1136520"/>
          </a:xfrm>
          <a:custGeom>
            <a:avLst/>
            <a:gdLst/>
            <a:ahLst/>
            <a:cxnLst/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Rectangle 13"/>
          <p:cNvSpPr/>
          <p:nvPr/>
        </p:nvSpPr>
        <p:spPr>
          <a:xfrm rot="18900000" flipH="1">
            <a:off x="736560" y="348480"/>
            <a:ext cx="533160" cy="53244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Rectangle 15"/>
          <p:cNvSpPr/>
          <p:nvPr/>
        </p:nvSpPr>
        <p:spPr>
          <a:xfrm rot="18900000" flipH="1">
            <a:off x="8303400" y="539640"/>
            <a:ext cx="566280" cy="56628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Freeform: Shape 17"/>
          <p:cNvSpPr/>
          <p:nvPr/>
        </p:nvSpPr>
        <p:spPr>
          <a:xfrm rot="10800000" flipH="1">
            <a:off x="7736400" y="2160"/>
            <a:ext cx="2342160" cy="1222200"/>
          </a:xfrm>
          <a:custGeom>
            <a:avLst/>
            <a:gdLst/>
            <a:ahLst/>
            <a:cxnLst/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Isosceles Triangle 19"/>
          <p:cNvSpPr/>
          <p:nvPr/>
        </p:nvSpPr>
        <p:spPr>
          <a:xfrm flipH="1">
            <a:off x="6593040" y="5056560"/>
            <a:ext cx="1233360" cy="61164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7" name="Content Placeholder 4" descr="Chart, treemap chart&#10;&#10;Description automatically generated"/>
          <p:cNvPicPr/>
          <p:nvPr/>
        </p:nvPicPr>
        <p:blipFill>
          <a:blip r:embed="rId2"/>
          <a:stretch/>
        </p:blipFill>
        <p:spPr>
          <a:xfrm>
            <a:off x="945720" y="532080"/>
            <a:ext cx="8187120" cy="4604400"/>
          </a:xfrm>
          <a:prstGeom prst="rect">
            <a:avLst/>
          </a:prstGeom>
          <a:ln w="0">
            <a:noFill/>
          </a:ln>
        </p:spPr>
      </p:pic>
      <p:sp>
        <p:nvSpPr>
          <p:cNvPr id="148" name="Isosceles Triangle 21"/>
          <p:cNvSpPr/>
          <p:nvPr/>
        </p:nvSpPr>
        <p:spPr>
          <a:xfrm flipH="1">
            <a:off x="6285240" y="5335920"/>
            <a:ext cx="671760" cy="33264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9"/>
          <p:cNvSpPr/>
          <p:nvPr/>
        </p:nvSpPr>
        <p:spPr>
          <a:xfrm>
            <a:off x="0" y="0"/>
            <a:ext cx="10078560" cy="566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Freeform: Shape 11"/>
          <p:cNvSpPr/>
          <p:nvPr/>
        </p:nvSpPr>
        <p:spPr>
          <a:xfrm rot="18900000" flipH="1">
            <a:off x="-309600" y="-209520"/>
            <a:ext cx="1510200" cy="1136520"/>
          </a:xfrm>
          <a:custGeom>
            <a:avLst/>
            <a:gdLst/>
            <a:ahLst/>
            <a:cxnLst/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Rectangle 13"/>
          <p:cNvSpPr/>
          <p:nvPr/>
        </p:nvSpPr>
        <p:spPr>
          <a:xfrm rot="18900000" flipH="1">
            <a:off x="736560" y="348480"/>
            <a:ext cx="533160" cy="53244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Rectangle 15"/>
          <p:cNvSpPr/>
          <p:nvPr/>
        </p:nvSpPr>
        <p:spPr>
          <a:xfrm rot="18900000" flipH="1">
            <a:off x="8303400" y="539640"/>
            <a:ext cx="566280" cy="56628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Freeform: Shape 17"/>
          <p:cNvSpPr/>
          <p:nvPr/>
        </p:nvSpPr>
        <p:spPr>
          <a:xfrm rot="10800000" flipH="1">
            <a:off x="7736400" y="2160"/>
            <a:ext cx="2342160" cy="1222200"/>
          </a:xfrm>
          <a:custGeom>
            <a:avLst/>
            <a:gdLst/>
            <a:ahLst/>
            <a:cxnLst/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Isosceles Triangle 19"/>
          <p:cNvSpPr/>
          <p:nvPr/>
        </p:nvSpPr>
        <p:spPr>
          <a:xfrm flipH="1">
            <a:off x="6593040" y="5056560"/>
            <a:ext cx="1233360" cy="61164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5" name="Content Placeholder 4"/>
          <p:cNvPicPr/>
          <p:nvPr/>
        </p:nvPicPr>
        <p:blipFill>
          <a:blip r:embed="rId2"/>
          <a:stretch/>
        </p:blipFill>
        <p:spPr>
          <a:xfrm>
            <a:off x="945720" y="532080"/>
            <a:ext cx="8187120" cy="4604400"/>
          </a:xfrm>
          <a:prstGeom prst="rect">
            <a:avLst/>
          </a:prstGeom>
          <a:ln w="0">
            <a:noFill/>
          </a:ln>
        </p:spPr>
      </p:pic>
      <p:sp>
        <p:nvSpPr>
          <p:cNvPr id="156" name="Isosceles Triangle 21"/>
          <p:cNvSpPr/>
          <p:nvPr/>
        </p:nvSpPr>
        <p:spPr>
          <a:xfrm flipH="1">
            <a:off x="6285240" y="5335920"/>
            <a:ext cx="671760" cy="33264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9"/>
          <p:cNvSpPr/>
          <p:nvPr/>
        </p:nvSpPr>
        <p:spPr>
          <a:xfrm>
            <a:off x="0" y="0"/>
            <a:ext cx="10078560" cy="566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Freeform: Shape 11"/>
          <p:cNvSpPr/>
          <p:nvPr/>
        </p:nvSpPr>
        <p:spPr>
          <a:xfrm rot="18900000" flipH="1">
            <a:off x="-309600" y="-209520"/>
            <a:ext cx="1510200" cy="1136520"/>
          </a:xfrm>
          <a:custGeom>
            <a:avLst/>
            <a:gdLst/>
            <a:ahLst/>
            <a:cxnLst/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Rectangle 13"/>
          <p:cNvSpPr/>
          <p:nvPr/>
        </p:nvSpPr>
        <p:spPr>
          <a:xfrm rot="18900000" flipH="1">
            <a:off x="736560" y="348480"/>
            <a:ext cx="533160" cy="53244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Rectangle 15"/>
          <p:cNvSpPr/>
          <p:nvPr/>
        </p:nvSpPr>
        <p:spPr>
          <a:xfrm rot="18900000" flipH="1">
            <a:off x="8303400" y="539640"/>
            <a:ext cx="566280" cy="56628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Freeform: Shape 17"/>
          <p:cNvSpPr/>
          <p:nvPr/>
        </p:nvSpPr>
        <p:spPr>
          <a:xfrm rot="10800000" flipH="1">
            <a:off x="7736400" y="2160"/>
            <a:ext cx="2342160" cy="1222200"/>
          </a:xfrm>
          <a:custGeom>
            <a:avLst/>
            <a:gdLst/>
            <a:ahLst/>
            <a:cxnLst/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Isosceles Triangle 19"/>
          <p:cNvSpPr/>
          <p:nvPr/>
        </p:nvSpPr>
        <p:spPr>
          <a:xfrm flipH="1">
            <a:off x="6593040" y="5056560"/>
            <a:ext cx="1233360" cy="61164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3" name="Content Placeholder 4" descr="Chart, pie chart&#10;&#10;Description automatically generated"/>
          <p:cNvPicPr/>
          <p:nvPr/>
        </p:nvPicPr>
        <p:blipFill>
          <a:blip r:embed="rId2"/>
          <a:stretch/>
        </p:blipFill>
        <p:spPr>
          <a:xfrm>
            <a:off x="3306960" y="532080"/>
            <a:ext cx="3464280" cy="4604400"/>
          </a:xfrm>
          <a:prstGeom prst="rect">
            <a:avLst/>
          </a:prstGeom>
          <a:ln w="0">
            <a:noFill/>
          </a:ln>
        </p:spPr>
      </p:pic>
      <p:sp>
        <p:nvSpPr>
          <p:cNvPr id="164" name="Isosceles Triangle 21"/>
          <p:cNvSpPr/>
          <p:nvPr/>
        </p:nvSpPr>
        <p:spPr>
          <a:xfrm flipH="1">
            <a:off x="6285240" y="5335920"/>
            <a:ext cx="671760" cy="33264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9"/>
          <p:cNvSpPr/>
          <p:nvPr/>
        </p:nvSpPr>
        <p:spPr>
          <a:xfrm>
            <a:off x="0" y="0"/>
            <a:ext cx="10078560" cy="566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Freeform: Shape 11"/>
          <p:cNvSpPr/>
          <p:nvPr/>
        </p:nvSpPr>
        <p:spPr>
          <a:xfrm rot="18900000" flipH="1">
            <a:off x="-309600" y="-209520"/>
            <a:ext cx="1510200" cy="1136520"/>
          </a:xfrm>
          <a:custGeom>
            <a:avLst/>
            <a:gdLst/>
            <a:ahLst/>
            <a:cxnLst/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Rectangle 13"/>
          <p:cNvSpPr/>
          <p:nvPr/>
        </p:nvSpPr>
        <p:spPr>
          <a:xfrm rot="18900000" flipH="1">
            <a:off x="736560" y="348480"/>
            <a:ext cx="533160" cy="53244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Rectangle 15"/>
          <p:cNvSpPr/>
          <p:nvPr/>
        </p:nvSpPr>
        <p:spPr>
          <a:xfrm rot="18900000" flipH="1">
            <a:off x="8303400" y="539640"/>
            <a:ext cx="566280" cy="56628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Freeform: Shape 17"/>
          <p:cNvSpPr/>
          <p:nvPr/>
        </p:nvSpPr>
        <p:spPr>
          <a:xfrm rot="10800000" flipH="1">
            <a:off x="7736400" y="2160"/>
            <a:ext cx="2342160" cy="1222200"/>
          </a:xfrm>
          <a:custGeom>
            <a:avLst/>
            <a:gdLst/>
            <a:ahLst/>
            <a:cxnLst/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Isosceles Triangle 19"/>
          <p:cNvSpPr/>
          <p:nvPr/>
        </p:nvSpPr>
        <p:spPr>
          <a:xfrm flipH="1">
            <a:off x="6593040" y="5056560"/>
            <a:ext cx="1233360" cy="61164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1" name="Content Placeholder 4"/>
          <p:cNvPicPr/>
          <p:nvPr/>
        </p:nvPicPr>
        <p:blipFill>
          <a:blip r:embed="rId2"/>
          <a:stretch/>
        </p:blipFill>
        <p:spPr>
          <a:xfrm>
            <a:off x="3404880" y="532080"/>
            <a:ext cx="3268440" cy="4604400"/>
          </a:xfrm>
          <a:prstGeom prst="rect">
            <a:avLst/>
          </a:prstGeom>
          <a:ln w="0">
            <a:noFill/>
          </a:ln>
        </p:spPr>
      </p:pic>
      <p:sp>
        <p:nvSpPr>
          <p:cNvPr id="172" name="Isosceles Triangle 21"/>
          <p:cNvSpPr/>
          <p:nvPr/>
        </p:nvSpPr>
        <p:spPr>
          <a:xfrm flipH="1">
            <a:off x="6285240" y="5335920"/>
            <a:ext cx="671760" cy="33264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9"/>
          <p:cNvSpPr/>
          <p:nvPr/>
        </p:nvSpPr>
        <p:spPr>
          <a:xfrm>
            <a:off x="0" y="0"/>
            <a:ext cx="10078560" cy="5668560"/>
          </a:xfrm>
          <a:prstGeom prst="rect">
            <a:avLst/>
          </a:prstGeom>
          <a:solidFill>
            <a:srgbClr val="6048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Rectangle 11"/>
          <p:cNvSpPr/>
          <p:nvPr/>
        </p:nvSpPr>
        <p:spPr>
          <a:xfrm>
            <a:off x="394560" y="397080"/>
            <a:ext cx="9289800" cy="487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5" name="Content Placeholder 4" descr="Chart, bubble chart, treemap chart&#10;&#10;Description automatically generated"/>
          <p:cNvPicPr/>
          <p:nvPr/>
        </p:nvPicPr>
        <p:blipFill>
          <a:blip r:embed="rId2"/>
          <a:stretch/>
        </p:blipFill>
        <p:spPr>
          <a:xfrm>
            <a:off x="186120" y="134640"/>
            <a:ext cx="9745200" cy="5375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City Employee Expenditure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69480" cy="3286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89500" lnSpcReduction="20000"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How much is the City Spending on its employees?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How much of the outlay is Salaries?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How much of the outlay is Hourly wages?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How much of the outlay is on Over Time? 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How much of the outlay is on Bonus and Payouts?</a:t>
            </a:r>
            <a:endParaRPr lang="en-US" sz="3200" b="0" strike="noStrike" spc="-1">
              <a:latin typeface="Arial"/>
            </a:endParaRPr>
          </a:p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DejaVu Sans"/>
              </a:rPr>
              <a:t>How much is the outlay on Employee Health and Life Insurance?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7676</TotalTime>
  <Words>752</Words>
  <Application>Microsoft Office PowerPoint</Application>
  <PresentationFormat>Custom</PresentationFormat>
  <Paragraphs>69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Roboto;Roboto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Employee Demographics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City Employee Expenditure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City Branch Composition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Branch Employee Expenditure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Employee Earnings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</vt:lpstr>
      <vt:lpstr>INSIGHTS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Madhu Vasudevan</cp:lastModifiedBy>
  <cp:revision>53</cp:revision>
  <dcterms:created xsi:type="dcterms:W3CDTF">2022-05-18T15:11:37Z</dcterms:created>
  <dcterms:modified xsi:type="dcterms:W3CDTF">2022-06-02T11:31:45Z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6</vt:i4>
  </property>
  <property fmtid="{D5CDD505-2E9C-101B-9397-08002B2CF9AE}" pid="3" name="PresentationFormat">
    <vt:lpwstr>Custom</vt:lpwstr>
  </property>
  <property fmtid="{D5CDD505-2E9C-101B-9397-08002B2CF9AE}" pid="4" name="Slides">
    <vt:i4>35</vt:i4>
  </property>
</Properties>
</file>